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Prompt Medium"/>
      <p:regular r:id="rId19"/>
    </p:embeddedFont>
    <p:embeddedFont>
      <p:font typeface="Prompt Medium"/>
      <p:regular r:id="rId20"/>
    </p:embeddedFont>
    <p:embeddedFont>
      <p:font typeface="Mukta Light"/>
      <p:regular r:id="rId21"/>
    </p:embeddedFont>
    <p:embeddedFont>
      <p:font typeface="Mukta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3-1.png>
</file>

<file path=ppt/media/image-4-1.png>
</file>

<file path=ppt/media/image-4-10.svg>
</file>

<file path=ppt/media/image-4-2.pn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4-9.png>
</file>

<file path=ppt/media/image-5-1.png>
</file>

<file path=ppt/media/image-6-1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6-8.png>
</file>

<file path=ppt/media/image-6-9.svg>
</file>

<file path=ppt/media/image-7-1.png>
</file>

<file path=ppt/media/image-7-2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image" Target="../media/image-4-9.png"/><Relationship Id="rId10" Type="http://schemas.openxmlformats.org/officeDocument/2006/relationships/image" Target="../media/image-4-10.svg"/><Relationship Id="rId11" Type="http://schemas.openxmlformats.org/officeDocument/2006/relationships/slideLayout" Target="../slideLayouts/slideLayout5.xml"/><Relationship Id="rId1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slideLayout" Target="../slideLayouts/slideLayout7.xml"/><Relationship Id="rId11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04633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Dart Fundamentals: Loops &amp; Functions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7882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Beginner Lessons with Examples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98402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18359" y="339447"/>
            <a:ext cx="390667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Basic Dart Program Structure</a:t>
            </a:r>
            <a:endParaRPr lang="en-US" sz="2150" dirty="0"/>
          </a:p>
        </p:txBody>
      </p:sp>
      <p:sp>
        <p:nvSpPr>
          <p:cNvPr id="4" name="Text 1"/>
          <p:cNvSpPr/>
          <p:nvPr/>
        </p:nvSpPr>
        <p:spPr>
          <a:xfrm>
            <a:off x="5918359" y="867489"/>
            <a:ext cx="8280083" cy="402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Every executable Dart program starts with a 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function, which serves as the entry point. It orchestrates the flow, calling other functions and controlling program logic.</a:t>
            </a:r>
            <a:endParaRPr lang="en-US" sz="950" dirty="0"/>
          </a:p>
        </p:txBody>
      </p:sp>
      <p:sp>
        <p:nvSpPr>
          <p:cNvPr id="5" name="Shape 2"/>
          <p:cNvSpPr/>
          <p:nvPr/>
        </p:nvSpPr>
        <p:spPr>
          <a:xfrm>
            <a:off x="5918359" y="1408986"/>
            <a:ext cx="8280083" cy="2950369"/>
          </a:xfrm>
          <a:prstGeom prst="roundRect">
            <a:avLst>
              <a:gd name="adj" fmla="val 1757"/>
            </a:avLst>
          </a:prstGeom>
          <a:solidFill>
            <a:srgbClr val="181930"/>
          </a:solidFill>
          <a:ln/>
        </p:spPr>
      </p:sp>
      <p:sp>
        <p:nvSpPr>
          <p:cNvPr id="6" name="Shape 3"/>
          <p:cNvSpPr/>
          <p:nvPr/>
        </p:nvSpPr>
        <p:spPr>
          <a:xfrm>
            <a:off x="5912287" y="1408986"/>
            <a:ext cx="8292227" cy="2950369"/>
          </a:xfrm>
          <a:prstGeom prst="roundRect">
            <a:avLst>
              <a:gd name="adj" fmla="val 628"/>
            </a:avLst>
          </a:prstGeom>
          <a:solidFill>
            <a:srgbClr val="181930"/>
          </a:solidFill>
          <a:ln/>
        </p:spPr>
      </p:sp>
      <p:sp>
        <p:nvSpPr>
          <p:cNvPr id="7" name="Text 4"/>
          <p:cNvSpPr/>
          <p:nvPr/>
        </p:nvSpPr>
        <p:spPr>
          <a:xfrm>
            <a:off x="6035635" y="1501497"/>
            <a:ext cx="8045529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void main() {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// Declare variables here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var name = 'Dart Learner';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// Use loops for repetition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for (var i = 0; i &lt; 2; i++) {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print('Iteration $i');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}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// Call other functions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greet(); // from Slide 8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var result = add(10, 20); // from Slide 9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print('Result: $result');</a:t>
            </a:r>
            <a:endParaRPr lang="en-US" sz="950" dirty="0"/>
          </a:p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</a:t>
            </a:r>
            <a:endParaRPr lang="en-US" sz="9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8359" y="4498181"/>
            <a:ext cx="8280083" cy="466629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114249" y="4902506"/>
            <a:ext cx="1533570" cy="203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main()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6114249" y="5171697"/>
            <a:ext cx="1533570" cy="367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Program entry and flow control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12476934" y="4902506"/>
            <a:ext cx="1525413" cy="203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Variables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12476934" y="5171697"/>
            <a:ext cx="1525413" cy="183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Store and manage data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6171478" y="8108321"/>
            <a:ext cx="1476469" cy="203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Loops</a:t>
            </a:r>
            <a:endParaRPr lang="en-US" sz="1200" dirty="0"/>
          </a:p>
        </p:txBody>
      </p:sp>
      <p:sp>
        <p:nvSpPr>
          <p:cNvPr id="14" name="Text 10"/>
          <p:cNvSpPr/>
          <p:nvPr/>
        </p:nvSpPr>
        <p:spPr>
          <a:xfrm>
            <a:off x="6171478" y="8377511"/>
            <a:ext cx="1476469" cy="367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Repeat actions over data</a:t>
            </a:r>
            <a:endParaRPr lang="en-US" sz="1050" dirty="0"/>
          </a:p>
        </p:txBody>
      </p:sp>
      <p:sp>
        <p:nvSpPr>
          <p:cNvPr id="15" name="Text 11"/>
          <p:cNvSpPr/>
          <p:nvPr/>
        </p:nvSpPr>
        <p:spPr>
          <a:xfrm>
            <a:off x="12427990" y="8291860"/>
            <a:ext cx="1574357" cy="203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Function Calls</a:t>
            </a:r>
            <a:endParaRPr lang="en-US" sz="1200" dirty="0"/>
          </a:p>
        </p:txBody>
      </p:sp>
      <p:sp>
        <p:nvSpPr>
          <p:cNvPr id="16" name="Text 12"/>
          <p:cNvSpPr/>
          <p:nvPr/>
        </p:nvSpPr>
        <p:spPr>
          <a:xfrm>
            <a:off x="12427990" y="8561050"/>
            <a:ext cx="1574357" cy="183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Invoke reusable code</a:t>
            </a:r>
            <a:endParaRPr lang="en-US" sz="1050" dirty="0"/>
          </a:p>
        </p:txBody>
      </p:sp>
      <p:sp>
        <p:nvSpPr>
          <p:cNvPr id="17" name="Text 13"/>
          <p:cNvSpPr/>
          <p:nvPr/>
        </p:nvSpPr>
        <p:spPr>
          <a:xfrm>
            <a:off x="5918359" y="9303306"/>
            <a:ext cx="8280083" cy="197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Understanding this structure is key to building well-organized and functional Dart applications.</a:t>
            </a:r>
            <a:endParaRPr lang="en-US" sz="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7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8889" y="677585"/>
            <a:ext cx="6589514" cy="684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What Are Loops in Dart?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48889" y="1731526"/>
            <a:ext cx="7419023" cy="1577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Loops are fundamental control flow statements that allow you to execute a block of code repeatedly until a specified condition is met. They are essential for automating repetitive tasks and processing collections of data efficiently.</a:t>
            </a:r>
            <a:endParaRPr lang="en-US" sz="19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8889" y="3586043"/>
            <a:ext cx="7419023" cy="290845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526488" y="3728680"/>
            <a:ext cx="1358122" cy="19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Condition Check</a:t>
            </a: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12232055" y="3728680"/>
            <a:ext cx="1358122" cy="19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Enter Loop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12232055" y="6157779"/>
            <a:ext cx="1358122" cy="19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Code Block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6526488" y="6157779"/>
            <a:ext cx="1358122" cy="19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Repeat Cycle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6348889" y="6771680"/>
            <a:ext cx="7419023" cy="78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This mechanism prevents redundant code and makes your programs more concise and maintainable.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5317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1007" y="522089"/>
            <a:ext cx="4219694" cy="527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</a:t>
            </a:r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A95B95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for</a:t>
            </a:r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Loop in Dart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151007" y="1334333"/>
            <a:ext cx="7814786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loop is used when you know exactly how many times you want to iterate over a block of code. It's perfect for fixed-number repetitions.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151007" y="2170867"/>
            <a:ext cx="7814786" cy="1196340"/>
          </a:xfrm>
          <a:prstGeom prst="roundRect">
            <a:avLst>
              <a:gd name="adj" fmla="val 6667"/>
            </a:avLst>
          </a:prstGeom>
          <a:solidFill>
            <a:srgbClr val="181930"/>
          </a:solidFill>
          <a:ln/>
        </p:spPr>
      </p:sp>
      <p:sp>
        <p:nvSpPr>
          <p:cNvPr id="6" name="Shape 3"/>
          <p:cNvSpPr/>
          <p:nvPr/>
        </p:nvSpPr>
        <p:spPr>
          <a:xfrm>
            <a:off x="6141601" y="2170867"/>
            <a:ext cx="7833598" cy="1196340"/>
          </a:xfrm>
          <a:prstGeom prst="roundRect">
            <a:avLst>
              <a:gd name="adj" fmla="val 2381"/>
            </a:avLst>
          </a:prstGeom>
          <a:solidFill>
            <a:srgbClr val="181930"/>
          </a:solidFill>
          <a:ln/>
        </p:spPr>
      </p:sp>
      <p:sp>
        <p:nvSpPr>
          <p:cNvPr id="7" name="Text 4"/>
          <p:cNvSpPr/>
          <p:nvPr/>
        </p:nvSpPr>
        <p:spPr>
          <a:xfrm>
            <a:off x="6331387" y="2313265"/>
            <a:ext cx="7454027" cy="911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for (var i = 0; i &lt; 5; i++) {</a:t>
            </a:r>
            <a:endParaRPr lang="en-US" sz="1450" dirty="0"/>
          </a:p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print(i);</a:t>
            </a:r>
            <a:endParaRPr lang="en-US" sz="1450" dirty="0"/>
          </a:p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151007" y="3865602"/>
            <a:ext cx="3812500" cy="2006917"/>
          </a:xfrm>
          <a:prstGeom prst="roundRect">
            <a:avLst>
              <a:gd name="adj" fmla="val 5467"/>
            </a:avLst>
          </a:prstGeom>
          <a:solidFill>
            <a:srgbClr val="0B0C23">
              <a:alpha val="95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6151007" y="3842742"/>
            <a:ext cx="3812500" cy="91440"/>
          </a:xfrm>
          <a:prstGeom prst="roundRect">
            <a:avLst>
              <a:gd name="adj" fmla="val 87220"/>
            </a:avLst>
          </a:prstGeom>
          <a:solidFill>
            <a:srgbClr val="A95B95"/>
          </a:solidFill>
          <a:ln/>
        </p:spPr>
      </p:sp>
      <p:sp>
        <p:nvSpPr>
          <p:cNvPr id="10" name="Shape 7"/>
          <p:cNvSpPr/>
          <p:nvPr/>
        </p:nvSpPr>
        <p:spPr>
          <a:xfrm>
            <a:off x="7772400" y="3580805"/>
            <a:ext cx="569595" cy="569595"/>
          </a:xfrm>
          <a:prstGeom prst="roundRect">
            <a:avLst>
              <a:gd name="adj" fmla="val 160535"/>
            </a:avLst>
          </a:prstGeom>
          <a:solidFill>
            <a:srgbClr val="A95B95"/>
          </a:solidFill>
          <a:ln/>
        </p:spPr>
      </p:sp>
      <p:sp>
        <p:nvSpPr>
          <p:cNvPr id="11" name="Text 8"/>
          <p:cNvSpPr/>
          <p:nvPr/>
        </p:nvSpPr>
        <p:spPr>
          <a:xfrm>
            <a:off x="7943255" y="3723203"/>
            <a:ext cx="22776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363653" y="4340304"/>
            <a:ext cx="2109788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Initializer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363653" y="4717852"/>
            <a:ext cx="3387209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Executed once at the beginning to set up the loop variable (e.g.,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i = 0;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).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10153293" y="3865602"/>
            <a:ext cx="3812500" cy="2006917"/>
          </a:xfrm>
          <a:prstGeom prst="roundRect">
            <a:avLst>
              <a:gd name="adj" fmla="val 5467"/>
            </a:avLst>
          </a:prstGeom>
          <a:solidFill>
            <a:srgbClr val="0B0C23">
              <a:alpha val="95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10153293" y="3842742"/>
            <a:ext cx="3812500" cy="91440"/>
          </a:xfrm>
          <a:prstGeom prst="roundRect">
            <a:avLst>
              <a:gd name="adj" fmla="val 87220"/>
            </a:avLst>
          </a:prstGeom>
          <a:solidFill>
            <a:srgbClr val="A95B95"/>
          </a:solidFill>
          <a:ln/>
        </p:spPr>
      </p:sp>
      <p:sp>
        <p:nvSpPr>
          <p:cNvPr id="16" name="Shape 13"/>
          <p:cNvSpPr/>
          <p:nvPr/>
        </p:nvSpPr>
        <p:spPr>
          <a:xfrm>
            <a:off x="11774686" y="3580805"/>
            <a:ext cx="569595" cy="569595"/>
          </a:xfrm>
          <a:prstGeom prst="roundRect">
            <a:avLst>
              <a:gd name="adj" fmla="val 160535"/>
            </a:avLst>
          </a:prstGeom>
          <a:solidFill>
            <a:srgbClr val="A95B95"/>
          </a:solidFill>
          <a:ln/>
        </p:spPr>
      </p:sp>
      <p:sp>
        <p:nvSpPr>
          <p:cNvPr id="17" name="Text 14"/>
          <p:cNvSpPr/>
          <p:nvPr/>
        </p:nvSpPr>
        <p:spPr>
          <a:xfrm>
            <a:off x="11945541" y="3723203"/>
            <a:ext cx="22776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0365938" y="4340304"/>
            <a:ext cx="2109788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Condition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10365938" y="4717852"/>
            <a:ext cx="3387209" cy="942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Checked before each iteration. If true, the loop continues; if false, it terminates (e.g.,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 &lt; 5;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).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6151007" y="6347103"/>
            <a:ext cx="7814786" cy="1383983"/>
          </a:xfrm>
          <a:prstGeom prst="roundRect">
            <a:avLst>
              <a:gd name="adj" fmla="val 7928"/>
            </a:avLst>
          </a:prstGeom>
          <a:solidFill>
            <a:srgbClr val="0B0C23">
              <a:alpha val="95000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6151007" y="6324243"/>
            <a:ext cx="7814786" cy="91440"/>
          </a:xfrm>
          <a:prstGeom prst="roundRect">
            <a:avLst>
              <a:gd name="adj" fmla="val 87220"/>
            </a:avLst>
          </a:prstGeom>
          <a:solidFill>
            <a:srgbClr val="A95B95"/>
          </a:solidFill>
          <a:ln/>
        </p:spPr>
      </p:sp>
      <p:sp>
        <p:nvSpPr>
          <p:cNvPr id="22" name="Shape 19"/>
          <p:cNvSpPr/>
          <p:nvPr/>
        </p:nvSpPr>
        <p:spPr>
          <a:xfrm>
            <a:off x="9773603" y="6062305"/>
            <a:ext cx="569595" cy="569595"/>
          </a:xfrm>
          <a:prstGeom prst="roundRect">
            <a:avLst>
              <a:gd name="adj" fmla="val 160535"/>
            </a:avLst>
          </a:prstGeom>
          <a:solidFill>
            <a:srgbClr val="A95B95"/>
          </a:solidFill>
          <a:ln/>
        </p:spPr>
      </p:sp>
      <p:sp>
        <p:nvSpPr>
          <p:cNvPr id="23" name="Text 20"/>
          <p:cNvSpPr/>
          <p:nvPr/>
        </p:nvSpPr>
        <p:spPr>
          <a:xfrm>
            <a:off x="9944457" y="6204704"/>
            <a:ext cx="227767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6363653" y="6821805"/>
            <a:ext cx="2253258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Increment/Decrement</a:t>
            </a:r>
            <a:endParaRPr lang="en-US" sz="1650" dirty="0"/>
          </a:p>
        </p:txBody>
      </p:sp>
      <p:sp>
        <p:nvSpPr>
          <p:cNvPr id="25" name="Text 22"/>
          <p:cNvSpPr/>
          <p:nvPr/>
        </p:nvSpPr>
        <p:spPr>
          <a:xfrm>
            <a:off x="6363653" y="7199352"/>
            <a:ext cx="7389495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Executed after each iteration to update the loop variable (e.g.,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i++;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).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9084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218" y="473154"/>
            <a:ext cx="4263152" cy="477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</a:t>
            </a:r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A95B95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while</a:t>
            </a:r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Loop in Dart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602218" y="1208961"/>
            <a:ext cx="7939564" cy="558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loop repeatedly executes a block of code as long as a specified boolean condition evaluates to true. It's ideal when the number of iterations isn't known beforehand.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02218" y="1960602"/>
            <a:ext cx="7939564" cy="1634252"/>
          </a:xfrm>
          <a:prstGeom prst="roundRect">
            <a:avLst>
              <a:gd name="adj" fmla="val 4422"/>
            </a:avLst>
          </a:prstGeom>
          <a:solidFill>
            <a:srgbClr val="181930"/>
          </a:solidFill>
          <a:ln/>
        </p:spPr>
      </p:sp>
      <p:sp>
        <p:nvSpPr>
          <p:cNvPr id="6" name="Shape 3"/>
          <p:cNvSpPr/>
          <p:nvPr/>
        </p:nvSpPr>
        <p:spPr>
          <a:xfrm>
            <a:off x="593646" y="1960602"/>
            <a:ext cx="7956709" cy="1634252"/>
          </a:xfrm>
          <a:prstGeom prst="roundRect">
            <a:avLst>
              <a:gd name="adj" fmla="val 1579"/>
            </a:avLst>
          </a:prstGeom>
          <a:solidFill>
            <a:srgbClr val="181930"/>
          </a:solidFill>
          <a:ln/>
        </p:spPr>
      </p:sp>
      <p:sp>
        <p:nvSpPr>
          <p:cNvPr id="7" name="Text 4"/>
          <p:cNvSpPr/>
          <p:nvPr/>
        </p:nvSpPr>
        <p:spPr>
          <a:xfrm>
            <a:off x="765691" y="2089547"/>
            <a:ext cx="7612618" cy="1376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var x = 0;</a:t>
            </a:r>
            <a:endParaRPr lang="en-US" sz="1350" dirty="0"/>
          </a:p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while (x &lt; 3) {</a:t>
            </a:r>
            <a:endParaRPr lang="en-US" sz="1350" dirty="0"/>
          </a:p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print(x);</a:t>
            </a:r>
            <a:endParaRPr lang="en-US" sz="1350" dirty="0"/>
          </a:p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x++;</a:t>
            </a:r>
            <a:endParaRPr lang="en-US" sz="1350" dirty="0"/>
          </a:p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</a:t>
            </a:r>
            <a:endParaRPr lang="en-US" sz="13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218" y="3788331"/>
            <a:ext cx="7939564" cy="390298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487251" y="4144148"/>
            <a:ext cx="1613976" cy="201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False: Exit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4487251" y="4410454"/>
            <a:ext cx="3671797" cy="181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Exit the loop</a:t>
            </a:r>
            <a:endParaRPr lang="en-US" sz="10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17325" y="4238969"/>
            <a:ext cx="258236" cy="25823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487251" y="5056044"/>
            <a:ext cx="1613976" cy="201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Loop Back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4487251" y="5322350"/>
            <a:ext cx="3671797" cy="181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Re-check condition</a:t>
            </a:r>
            <a:endParaRPr lang="en-US" sz="10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417325" y="5029817"/>
            <a:ext cx="258236" cy="25823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4487251" y="5967941"/>
            <a:ext cx="1613976" cy="201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True: Execute</a:t>
            </a:r>
            <a:endParaRPr lang="en-US" sz="1200" dirty="0"/>
          </a:p>
        </p:txBody>
      </p:sp>
      <p:sp>
        <p:nvSpPr>
          <p:cNvPr id="16" name="Text 10"/>
          <p:cNvSpPr/>
          <p:nvPr/>
        </p:nvSpPr>
        <p:spPr>
          <a:xfrm>
            <a:off x="4487251" y="6234247"/>
            <a:ext cx="3671797" cy="181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Run code block</a:t>
            </a:r>
            <a:endParaRPr lang="en-US" sz="10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17325" y="5812596"/>
            <a:ext cx="258236" cy="258236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4495320" y="6879838"/>
            <a:ext cx="1613977" cy="201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Condition Check</a:t>
            </a:r>
            <a:endParaRPr lang="en-US" sz="1200" dirty="0"/>
          </a:p>
        </p:txBody>
      </p:sp>
      <p:sp>
        <p:nvSpPr>
          <p:cNvPr id="19" name="Text 12"/>
          <p:cNvSpPr/>
          <p:nvPr/>
        </p:nvSpPr>
        <p:spPr>
          <a:xfrm>
            <a:off x="4495320" y="7146144"/>
            <a:ext cx="3671798" cy="181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Evaluate boolean expression</a:t>
            </a:r>
            <a:endParaRPr lang="en-US" sz="1050" dirty="0"/>
          </a:p>
        </p:txBody>
      </p:sp>
      <p:pic>
        <p:nvPicPr>
          <p:cNvPr id="20" name="Image 5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17325" y="6724493"/>
            <a:ext cx="258236" cy="258236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602218" y="7884795"/>
            <a:ext cx="7939564" cy="550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condition is evaluated before each loop execution. If the condition is initially false, the loop body will never execute.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2943" y="700683"/>
            <a:ext cx="5575697" cy="541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The </a:t>
            </a:r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A95B95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do-while</a:t>
            </a:r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Loop in Dart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82943" y="1535311"/>
            <a:ext cx="7778115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Unlike the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loop, the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do-while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loop guarantees that the code block is executed at least once, before the condition is evaluated. The loop continues as long as the condition remains true.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2943" y="2394347"/>
            <a:ext cx="7778115" cy="1853565"/>
          </a:xfrm>
          <a:prstGeom prst="roundRect">
            <a:avLst>
              <a:gd name="adj" fmla="val 4422"/>
            </a:avLst>
          </a:prstGeom>
          <a:solidFill>
            <a:srgbClr val="181930"/>
          </a:solidFill>
          <a:ln/>
        </p:spPr>
      </p:sp>
      <p:sp>
        <p:nvSpPr>
          <p:cNvPr id="6" name="Shape 3"/>
          <p:cNvSpPr/>
          <p:nvPr/>
        </p:nvSpPr>
        <p:spPr>
          <a:xfrm>
            <a:off x="673298" y="2394347"/>
            <a:ext cx="7797403" cy="1853565"/>
          </a:xfrm>
          <a:prstGeom prst="roundRect">
            <a:avLst>
              <a:gd name="adj" fmla="val 1579"/>
            </a:avLst>
          </a:prstGeom>
          <a:solidFill>
            <a:srgbClr val="181930"/>
          </a:solidFill>
          <a:ln/>
        </p:spPr>
      </p:sp>
      <p:sp>
        <p:nvSpPr>
          <p:cNvPr id="7" name="Text 4"/>
          <p:cNvSpPr/>
          <p:nvPr/>
        </p:nvSpPr>
        <p:spPr>
          <a:xfrm>
            <a:off x="868442" y="2540675"/>
            <a:ext cx="7407116" cy="1560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var n = 0;</a:t>
            </a:r>
            <a:endParaRPr lang="en-US" sz="1500" dirty="0"/>
          </a:p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do {</a:t>
            </a:r>
            <a:endParaRPr lang="en-US" sz="1500" dirty="0"/>
          </a:p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print(n);</a:t>
            </a:r>
            <a:endParaRPr lang="en-US" sz="1500" dirty="0"/>
          </a:p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n++;</a:t>
            </a:r>
            <a:endParaRPr lang="en-US" sz="1500" dirty="0"/>
          </a:p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 while (n &lt; 3);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82943" y="4467344"/>
            <a:ext cx="7778115" cy="1433155"/>
          </a:xfrm>
          <a:prstGeom prst="roundRect">
            <a:avLst>
              <a:gd name="adj" fmla="val 5719"/>
            </a:avLst>
          </a:prstGeom>
          <a:solidFill>
            <a:srgbClr val="A95B95"/>
          </a:solidFill>
          <a:ln w="7620">
            <a:solidFill>
              <a:srgbClr val="C274A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85706" y="4670108"/>
            <a:ext cx="2168247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Run Once First!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885706" y="5058132"/>
            <a:ext cx="7372588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code block inside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is always executed at least once, even if the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condition is initially false.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82943" y="6095643"/>
            <a:ext cx="7778115" cy="1433155"/>
          </a:xfrm>
          <a:prstGeom prst="roundRect">
            <a:avLst>
              <a:gd name="adj" fmla="val 571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85706" y="6298406"/>
            <a:ext cx="2168247" cy="270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Condition Check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885706" y="6686431"/>
            <a:ext cx="7372588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After the first execution, the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condition is checked. If true, the loop repeats; otherwise, it exits.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7306" y="456962"/>
            <a:ext cx="4514493" cy="461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Practical Loop Use Cases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6067306" y="1166932"/>
            <a:ext cx="7982188" cy="531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Loops are versatile tools in Dart programming, essential for handling various repetitive tasks and data processing. Here are some common applications:</a:t>
            </a:r>
            <a:endParaRPr lang="en-US" sz="13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67306" y="1884640"/>
            <a:ext cx="497919" cy="49791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772632" y="2024658"/>
            <a:ext cx="184427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Iterating Collections</a:t>
            </a:r>
            <a:endParaRPr lang="en-US" sz="1450" dirty="0"/>
          </a:p>
        </p:txBody>
      </p:sp>
      <p:sp>
        <p:nvSpPr>
          <p:cNvPr id="7" name="Text 3"/>
          <p:cNvSpPr/>
          <p:nvPr/>
        </p:nvSpPr>
        <p:spPr>
          <a:xfrm>
            <a:off x="6772632" y="2354699"/>
            <a:ext cx="7276862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Easily process each item in a list, map, or set.</a:t>
            </a:r>
            <a:endParaRPr lang="en-US" sz="13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7306" y="2952155"/>
            <a:ext cx="497919" cy="49791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72632" y="3092172"/>
            <a:ext cx="184427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Repeating Tasks</a:t>
            </a:r>
            <a:endParaRPr lang="en-US" sz="1450" dirty="0"/>
          </a:p>
        </p:txBody>
      </p:sp>
      <p:sp>
        <p:nvSpPr>
          <p:cNvPr id="10" name="Text 5"/>
          <p:cNvSpPr/>
          <p:nvPr/>
        </p:nvSpPr>
        <p:spPr>
          <a:xfrm>
            <a:off x="6772632" y="3422213"/>
            <a:ext cx="7276862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Automate actions like retrying network requests or generating sequential data.</a:t>
            </a:r>
            <a:endParaRPr lang="en-US" sz="13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67306" y="4019669"/>
            <a:ext cx="497919" cy="49791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772632" y="4159687"/>
            <a:ext cx="184427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Reading Input</a:t>
            </a:r>
            <a:endParaRPr lang="en-US" sz="1450" dirty="0"/>
          </a:p>
        </p:txBody>
      </p:sp>
      <p:sp>
        <p:nvSpPr>
          <p:cNvPr id="13" name="Text 7"/>
          <p:cNvSpPr/>
          <p:nvPr/>
        </p:nvSpPr>
        <p:spPr>
          <a:xfrm>
            <a:off x="6772632" y="4489728"/>
            <a:ext cx="7276862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Continuously accept user input until a specific command is given.</a:t>
            </a:r>
            <a:endParaRPr lang="en-US" sz="130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067306" y="5087183"/>
            <a:ext cx="497919" cy="497919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772632" y="5227201"/>
            <a:ext cx="2096929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Animations &amp; Counters</a:t>
            </a:r>
            <a:endParaRPr lang="en-US" sz="1450" dirty="0"/>
          </a:p>
        </p:txBody>
      </p:sp>
      <p:sp>
        <p:nvSpPr>
          <p:cNvPr id="16" name="Text 9"/>
          <p:cNvSpPr/>
          <p:nvPr/>
        </p:nvSpPr>
        <p:spPr>
          <a:xfrm>
            <a:off x="6772632" y="5557242"/>
            <a:ext cx="7276862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Create smooth visual changes or track progress in games/applications.</a:t>
            </a:r>
            <a:endParaRPr lang="en-US" sz="1300" dirty="0"/>
          </a:p>
        </p:txBody>
      </p:sp>
      <p:sp>
        <p:nvSpPr>
          <p:cNvPr id="17" name="Text 10"/>
          <p:cNvSpPr/>
          <p:nvPr/>
        </p:nvSpPr>
        <p:spPr>
          <a:xfrm>
            <a:off x="6067306" y="6009442"/>
            <a:ext cx="7982188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Example: Iterating a list of fruits:</a:t>
            </a:r>
            <a:endParaRPr lang="en-US" sz="1300" dirty="0"/>
          </a:p>
        </p:txBody>
      </p:sp>
      <p:sp>
        <p:nvSpPr>
          <p:cNvPr id="18" name="Shape 11"/>
          <p:cNvSpPr/>
          <p:nvPr/>
        </p:nvSpPr>
        <p:spPr>
          <a:xfrm>
            <a:off x="6067306" y="6461641"/>
            <a:ext cx="7982188" cy="1310878"/>
          </a:xfrm>
          <a:prstGeom prst="roundRect">
            <a:avLst>
              <a:gd name="adj" fmla="val 5318"/>
            </a:avLst>
          </a:prstGeom>
          <a:solidFill>
            <a:srgbClr val="181930"/>
          </a:solidFill>
          <a:ln/>
        </p:spPr>
      </p:sp>
      <p:sp>
        <p:nvSpPr>
          <p:cNvPr id="19" name="Shape 12"/>
          <p:cNvSpPr/>
          <p:nvPr/>
        </p:nvSpPr>
        <p:spPr>
          <a:xfrm>
            <a:off x="6059091" y="6461641"/>
            <a:ext cx="7998619" cy="1310878"/>
          </a:xfrm>
          <a:prstGeom prst="roundRect">
            <a:avLst>
              <a:gd name="adj" fmla="val 1899"/>
            </a:avLst>
          </a:prstGeom>
          <a:solidFill>
            <a:srgbClr val="181930"/>
          </a:solidFill>
          <a:ln/>
        </p:spPr>
      </p:sp>
      <p:sp>
        <p:nvSpPr>
          <p:cNvPr id="20" name="Text 13"/>
          <p:cNvSpPr/>
          <p:nvPr/>
        </p:nvSpPr>
        <p:spPr>
          <a:xfrm>
            <a:off x="6225064" y="6586061"/>
            <a:ext cx="7666673" cy="1062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var fruits = ['apple', 'banana', 'cherry'];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for (var fruit in fruits) {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print('I love $fruit!');</a:t>
            </a:r>
            <a:endParaRPr lang="en-US" sz="1300" dirty="0"/>
          </a:p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6664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105" y="508516"/>
            <a:ext cx="5652730" cy="513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What Are </a:t>
            </a:r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A95B95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Functions</a:t>
            </a:r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in Dart?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47105" y="1299329"/>
            <a:ext cx="7849791" cy="591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 function is a self-contained block of code designed to perform a specific task. They are crucial for organizing code, promoting reusability, and making programs easier to understand and debug.</a:t>
            </a:r>
            <a:endParaRPr lang="en-US" sz="1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229" y="2098834"/>
            <a:ext cx="6997541" cy="525958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931088" y="4651461"/>
            <a:ext cx="1276145" cy="518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Function Flow</a:t>
            </a:r>
            <a:endParaRPr lang="en-US" sz="1200" dirty="0"/>
          </a:p>
        </p:txBody>
      </p:sp>
      <p:sp>
        <p:nvSpPr>
          <p:cNvPr id="7" name="Text 3"/>
          <p:cNvSpPr/>
          <p:nvPr/>
        </p:nvSpPr>
        <p:spPr>
          <a:xfrm>
            <a:off x="5840119" y="6101229"/>
            <a:ext cx="1898493" cy="259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Function Block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840119" y="6443609"/>
            <a:ext cx="1898493" cy="233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Encapsulated Dart logic</a:t>
            </a:r>
            <a:endParaRPr lang="en-US" sz="1050" dirty="0"/>
          </a:p>
        </p:txBody>
      </p:sp>
      <p:sp>
        <p:nvSpPr>
          <p:cNvPr id="9" name="Text 5"/>
          <p:cNvSpPr/>
          <p:nvPr/>
        </p:nvSpPr>
        <p:spPr>
          <a:xfrm>
            <a:off x="1389173" y="5984508"/>
            <a:ext cx="1898493" cy="259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Output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1389173" y="6326888"/>
            <a:ext cx="1898493" cy="466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Result returned from function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3588708" y="2534766"/>
            <a:ext cx="1950369" cy="259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Input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3588708" y="2877146"/>
            <a:ext cx="1950369" cy="466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 passed into function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647105" y="7566422"/>
            <a:ext cx="7849791" cy="591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By encapsulating logic within functions, you can avoid repetition and build modular, scalable applications.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7554" y="669727"/>
            <a:ext cx="5340191" cy="524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Defining Functions in Dart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147554" y="1477804"/>
            <a:ext cx="7821692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Defining a function involves specifying its name, parameters (if any), and the code it will execute. Functions can return a value or perform actions without returning anything.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147554" y="2294930"/>
            <a:ext cx="7821692" cy="1190268"/>
          </a:xfrm>
          <a:prstGeom prst="roundRect">
            <a:avLst>
              <a:gd name="adj" fmla="val 6667"/>
            </a:avLst>
          </a:prstGeom>
          <a:solidFill>
            <a:srgbClr val="181930"/>
          </a:solidFill>
          <a:ln/>
        </p:spPr>
      </p:sp>
      <p:sp>
        <p:nvSpPr>
          <p:cNvPr id="6" name="Shape 3"/>
          <p:cNvSpPr/>
          <p:nvPr/>
        </p:nvSpPr>
        <p:spPr>
          <a:xfrm>
            <a:off x="6138148" y="2294930"/>
            <a:ext cx="7840504" cy="1190268"/>
          </a:xfrm>
          <a:prstGeom prst="roundRect">
            <a:avLst>
              <a:gd name="adj" fmla="val 2381"/>
            </a:avLst>
          </a:prstGeom>
          <a:solidFill>
            <a:srgbClr val="181930"/>
          </a:solidFill>
          <a:ln/>
        </p:spPr>
      </p:sp>
      <p:sp>
        <p:nvSpPr>
          <p:cNvPr id="7" name="Text 4"/>
          <p:cNvSpPr/>
          <p:nvPr/>
        </p:nvSpPr>
        <p:spPr>
          <a:xfrm>
            <a:off x="6326981" y="2436614"/>
            <a:ext cx="7462838" cy="906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void greet() {</a:t>
            </a:r>
            <a:endParaRPr lang="en-US" sz="1450" dirty="0"/>
          </a:p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print('Hello!');</a:t>
            </a:r>
            <a:endParaRPr lang="en-US" sz="1450" dirty="0"/>
          </a:p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147554" y="3697724"/>
            <a:ext cx="425053" cy="425053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761440" y="3762613"/>
            <a:ext cx="2099191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</a:t>
            </a:r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Keyword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761440" y="4153495"/>
            <a:ext cx="7207806" cy="619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Indicates that the function does not return any value. If a value is returned, its data type replaces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147554" y="5151120"/>
            <a:ext cx="425053" cy="425053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761440" y="5216009"/>
            <a:ext cx="2099191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Function Name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761440" y="5591651"/>
            <a:ext cx="7207806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 descriptive name that follows naming conventions. This name is used to call the function.</a:t>
            </a:r>
            <a:endParaRPr lang="en-US" sz="1450" dirty="0"/>
          </a:p>
        </p:txBody>
      </p:sp>
      <p:sp>
        <p:nvSpPr>
          <p:cNvPr id="14" name="Shape 11"/>
          <p:cNvSpPr/>
          <p:nvPr/>
        </p:nvSpPr>
        <p:spPr>
          <a:xfrm>
            <a:off x="6147554" y="6271736"/>
            <a:ext cx="425053" cy="425053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761440" y="6336625"/>
            <a:ext cx="2099191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Parentheses </a:t>
            </a:r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6761440" y="6727508"/>
            <a:ext cx="720780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Used to enclose parameters, even if there are none, as in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greet()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6147554" y="7257574"/>
            <a:ext cx="7821692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 execute the function, simply call it by its name: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greet();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446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531" y="2878217"/>
            <a:ext cx="8444746" cy="498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Functions with Parameters &amp; Return Values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28531" y="3646408"/>
            <a:ext cx="1337333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Functions become much more powerful when they can accept input values (parameters) and produce output (return values). This allows for dynamic and flexible operations.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28531" y="4135517"/>
            <a:ext cx="13373338" cy="1130856"/>
          </a:xfrm>
          <a:prstGeom prst="roundRect">
            <a:avLst>
              <a:gd name="adj" fmla="val 6670"/>
            </a:avLst>
          </a:prstGeom>
          <a:solidFill>
            <a:srgbClr val="181930"/>
          </a:solidFill>
          <a:ln/>
        </p:spPr>
      </p:sp>
      <p:sp>
        <p:nvSpPr>
          <p:cNvPr id="6" name="Shape 3"/>
          <p:cNvSpPr/>
          <p:nvPr/>
        </p:nvSpPr>
        <p:spPr>
          <a:xfrm>
            <a:off x="619601" y="4135517"/>
            <a:ext cx="13391198" cy="1130856"/>
          </a:xfrm>
          <a:prstGeom prst="roundRect">
            <a:avLst>
              <a:gd name="adj" fmla="val 2382"/>
            </a:avLst>
          </a:prstGeom>
          <a:solidFill>
            <a:srgbClr val="181930"/>
          </a:solidFill>
          <a:ln/>
        </p:spPr>
      </p:sp>
      <p:sp>
        <p:nvSpPr>
          <p:cNvPr id="7" name="Text 4"/>
          <p:cNvSpPr/>
          <p:nvPr/>
        </p:nvSpPr>
        <p:spPr>
          <a:xfrm>
            <a:off x="799148" y="4270177"/>
            <a:ext cx="13032105" cy="861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int add(int a, int b) {</a:t>
            </a:r>
            <a:endParaRPr lang="en-US" sz="1400" dirty="0"/>
          </a:p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return a + b;</a:t>
            </a:r>
            <a:endParaRPr lang="en-US" sz="1400" dirty="0"/>
          </a:p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28531" y="5468302"/>
            <a:ext cx="4338042" cy="1638657"/>
          </a:xfrm>
          <a:prstGeom prst="roundRect">
            <a:avLst>
              <a:gd name="adj" fmla="val 6696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05671" y="5468302"/>
            <a:ext cx="91440" cy="1638657"/>
          </a:xfrm>
          <a:prstGeom prst="roundRect">
            <a:avLst>
              <a:gd name="adj" fmla="val 82486"/>
            </a:avLst>
          </a:prstGeom>
          <a:solidFill>
            <a:srgbClr val="A95B95"/>
          </a:solidFill>
          <a:ln/>
        </p:spPr>
      </p:sp>
      <p:sp>
        <p:nvSpPr>
          <p:cNvPr id="10" name="Text 7"/>
          <p:cNvSpPr/>
          <p:nvPr/>
        </p:nvSpPr>
        <p:spPr>
          <a:xfrm>
            <a:off x="899517" y="5670709"/>
            <a:ext cx="1995368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Parameters as Input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899517" y="6027777"/>
            <a:ext cx="3864650" cy="876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and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are parameters that act as local variables within the function, receiving values when the function is called.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5146119" y="5468302"/>
            <a:ext cx="4338042" cy="1638657"/>
          </a:xfrm>
          <a:prstGeom prst="roundRect">
            <a:avLst>
              <a:gd name="adj" fmla="val 6696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5123259" y="5468302"/>
            <a:ext cx="91440" cy="1638657"/>
          </a:xfrm>
          <a:prstGeom prst="roundRect">
            <a:avLst>
              <a:gd name="adj" fmla="val 82486"/>
            </a:avLst>
          </a:prstGeom>
          <a:solidFill>
            <a:srgbClr val="A95B95"/>
          </a:solidFill>
          <a:ln/>
        </p:spPr>
      </p:sp>
      <p:sp>
        <p:nvSpPr>
          <p:cNvPr id="14" name="Text 11"/>
          <p:cNvSpPr/>
          <p:nvPr/>
        </p:nvSpPr>
        <p:spPr>
          <a:xfrm>
            <a:off x="5417106" y="5670709"/>
            <a:ext cx="1995368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Return Type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5417106" y="6027777"/>
            <a:ext cx="386465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before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add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specifies that this function will return an integer value.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9663708" y="5468302"/>
            <a:ext cx="4338042" cy="1638657"/>
          </a:xfrm>
          <a:prstGeom prst="roundRect">
            <a:avLst>
              <a:gd name="adj" fmla="val 6696"/>
            </a:avLst>
          </a:prstGeom>
          <a:solidFill>
            <a:srgbClr val="0B0C23">
              <a:alpha val="95000"/>
            </a:srgbClr>
          </a:solidFill>
          <a:ln w="22860">
            <a:solidFill>
              <a:srgbClr val="6D4562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9640848" y="5468302"/>
            <a:ext cx="91440" cy="1638657"/>
          </a:xfrm>
          <a:prstGeom prst="roundRect">
            <a:avLst>
              <a:gd name="adj" fmla="val 82486"/>
            </a:avLst>
          </a:prstGeom>
          <a:solidFill>
            <a:srgbClr val="A95B95"/>
          </a:solidFill>
          <a:ln/>
        </p:spPr>
      </p:sp>
      <p:sp>
        <p:nvSpPr>
          <p:cNvPr id="18" name="Text 15"/>
          <p:cNvSpPr/>
          <p:nvPr/>
        </p:nvSpPr>
        <p:spPr>
          <a:xfrm>
            <a:off x="9934694" y="5670709"/>
            <a:ext cx="1995368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Return Statement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9934694" y="6027777"/>
            <a:ext cx="386465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return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keyword sends a value back to the caller of the function.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628531" y="7308890"/>
            <a:ext cx="13373338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Example call: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var sum = add(5, 3); // sum will be 8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2025-12-07T19:11:16Z</dcterms:created>
  <dcterms:modified xsi:type="dcterms:W3CDTF">2025-12-07T19:11:16Z</dcterms:modified>
</cp:coreProperties>
</file>